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4"/>
  </p:notesMasterIdLst>
  <p:sldIdLst>
    <p:sldId id="334" r:id="rId2"/>
    <p:sldId id="320" r:id="rId3"/>
    <p:sldId id="560" r:id="rId4"/>
    <p:sldId id="559" r:id="rId5"/>
    <p:sldId id="389" r:id="rId6"/>
    <p:sldId id="549" r:id="rId7"/>
    <p:sldId id="550" r:id="rId8"/>
    <p:sldId id="553" r:id="rId9"/>
    <p:sldId id="555" r:id="rId10"/>
    <p:sldId id="561" r:id="rId11"/>
    <p:sldId id="397" r:id="rId12"/>
    <p:sldId id="321" r:id="rId1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08" autoAdjust="0"/>
    <p:restoredTop sz="89437" autoAdjust="0"/>
  </p:normalViewPr>
  <p:slideViewPr>
    <p:cSldViewPr>
      <p:cViewPr varScale="1">
        <p:scale>
          <a:sx n="114" d="100"/>
          <a:sy n="114" d="100"/>
        </p:scale>
        <p:origin x="8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1D401F8-C86F-450D-8CBA-48616D51E617}" type="datetimeFigureOut">
              <a:rPr lang="he-IL" smtClean="0"/>
              <a:pPr/>
              <a:t>כ"ז/תמוז/תשפ"ה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D72B3A5-E10E-478D-BA41-5F80F59D82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7721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2511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4400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8523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2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8497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0445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4743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662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3903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2B3A5-E10E-478D-BA41-5F80F59D82E1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3991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5-00332_grey-bar.png"/>
          <p:cNvPicPr>
            <a:picLocks noChangeAspect="1"/>
          </p:cNvPicPr>
          <p:nvPr userDrawn="1"/>
        </p:nvPicPr>
        <p:blipFill>
          <a:blip r:embed="rId2" cstate="print"/>
          <a:srcRect t="93333"/>
          <a:stretch>
            <a:fillRect/>
          </a:stretch>
        </p:blipFill>
        <p:spPr>
          <a:xfrm>
            <a:off x="0" y="6400800"/>
            <a:ext cx="12192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1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1" y="3881735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7499" y="5623686"/>
            <a:ext cx="11595100" cy="19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929090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546256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 userDrawn="1"/>
        </p:nvPicPr>
        <p:blipFill>
          <a:blip r:embed="rId2" cstate="print"/>
          <a:srcRect t="93333"/>
          <a:stretch>
            <a:fillRect/>
          </a:stretch>
        </p:blipFill>
        <p:spPr>
          <a:xfrm>
            <a:off x="0" y="6400800"/>
            <a:ext cx="12192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832356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3048001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7499" y="5623432"/>
            <a:ext cx="11595100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30515" y="4572000"/>
            <a:ext cx="10253485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1997517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 userDrawn="1"/>
        </p:nvPicPr>
        <p:blipFill>
          <a:blip r:embed="rId2" cstate="print"/>
          <a:srcRect t="93333"/>
          <a:stretch>
            <a:fillRect/>
          </a:stretch>
        </p:blipFill>
        <p:spPr>
          <a:xfrm>
            <a:off x="0" y="6400800"/>
            <a:ext cx="12192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832356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3048001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7499" y="5623432"/>
            <a:ext cx="11595100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30515" y="4572000"/>
            <a:ext cx="10253485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43667969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9920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7393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7376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5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63339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8499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85786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7097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292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defTabSz="914363" rtl="1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460375" indent="-460375" algn="r" defTabSz="914363" rtl="1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854075" indent="-393700" algn="r" defTabSz="914363" rtl="1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258888" indent="-404813" algn="r" defTabSz="914363" rtl="1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55763" indent="-396875" algn="r" defTabSz="914363" rtl="1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41513" indent="-400050" algn="r" defTabSz="914363" rtl="1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r" defTabSz="914363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r" defTabSz="914363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r" defTabSz="914363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r" defTabSz="914363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r" defTabSz="9143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43;p1">
            <a:extLst>
              <a:ext uri="{FF2B5EF4-FFF2-40B4-BE49-F238E27FC236}">
                <a16:creationId xmlns:a16="http://schemas.microsoft.com/office/drawing/2014/main" id="{652FC045-9C48-929D-92CC-843380FE1CBA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44;p1">
            <a:extLst>
              <a:ext uri="{FF2B5EF4-FFF2-40B4-BE49-F238E27FC236}">
                <a16:creationId xmlns:a16="http://schemas.microsoft.com/office/drawing/2014/main" id="{41442AB7-1260-2FE8-7111-62067789F321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oogle Shape;45;p1">
            <a:extLst>
              <a:ext uri="{FF2B5EF4-FFF2-40B4-BE49-F238E27FC236}">
                <a16:creationId xmlns:a16="http://schemas.microsoft.com/office/drawing/2014/main" id="{EED9253D-D3BB-0FA5-7C03-3BC812586E80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7" name="Google Shape;46;p1">
              <a:extLst>
                <a:ext uri="{FF2B5EF4-FFF2-40B4-BE49-F238E27FC236}">
                  <a16:creationId xmlns:a16="http://schemas.microsoft.com/office/drawing/2014/main" id="{E967B1DB-C6F3-C023-3E1B-D2507886D38F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Google Shape;47;p1">
              <a:extLst>
                <a:ext uri="{FF2B5EF4-FFF2-40B4-BE49-F238E27FC236}">
                  <a16:creationId xmlns:a16="http://schemas.microsoft.com/office/drawing/2014/main" id="{C08C503B-B1A4-5D4E-AE8E-3123EF21FC97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Google Shape;48;p1">
              <a:extLst>
                <a:ext uri="{FF2B5EF4-FFF2-40B4-BE49-F238E27FC236}">
                  <a16:creationId xmlns:a16="http://schemas.microsoft.com/office/drawing/2014/main" id="{5A73565B-A0F4-7EFA-3F5A-58F562A69222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Google Shape;50;p1">
            <a:extLst>
              <a:ext uri="{FF2B5EF4-FFF2-40B4-BE49-F238E27FC236}">
                <a16:creationId xmlns:a16="http://schemas.microsoft.com/office/drawing/2014/main" id="{766E22F3-D7D7-7684-94E6-985CDC43906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2558" y="-448955"/>
            <a:ext cx="9481662" cy="322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05D8BE6F-0599-981C-EA44-F1F248A36E61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6244" y="1700808"/>
            <a:ext cx="8655496" cy="6481774"/>
          </a:xfrm>
        </p:spPr>
        <p:txBody>
          <a:bodyPr/>
          <a:lstStyle/>
          <a:p>
            <a:pPr algn="ctr" rtl="0"/>
            <a:r>
              <a:rPr lang="he-IL" sz="5400" b="1" dirty="0" smtClean="0">
                <a:latin typeface="Open Sans" panose="020B0606030504020204" pitchFamily="34" charset="0"/>
                <a:ea typeface="Open Sans" panose="020B0606030504020204" pitchFamily="34" charset="0"/>
              </a:rPr>
              <a:t>הקשבה </a:t>
            </a:r>
            <a:r>
              <a:rPr lang="he-IL" sz="5400" b="1" dirty="0" err="1" smtClean="0">
                <a:latin typeface="Open Sans" panose="020B0606030504020204" pitchFamily="34" charset="0"/>
                <a:ea typeface="Open Sans" panose="020B0606030504020204" pitchFamily="34" charset="0"/>
              </a:rPr>
              <a:t>אמיתית</a:t>
            </a:r>
            <a:r>
              <a:rPr lang="he-IL" sz="5400" b="1" dirty="0" smtClean="0">
                <a:latin typeface="Open Sans" panose="020B0606030504020204" pitchFamily="34" charset="0"/>
                <a:ea typeface="Open Sans" panose="020B0606030504020204" pitchFamily="34" charset="0"/>
              </a:rPr>
              <a:t>: מפתח ליצירת קשר קרוב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en-US" sz="3600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600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e-IL" sz="3200" b="1" dirty="0" smtClean="0">
                <a:latin typeface="Open Sans" panose="020B0606030504020204" pitchFamily="34" charset="0"/>
                <a:ea typeface="Open Sans" panose="020B0606030504020204" pitchFamily="34" charset="0"/>
              </a:rPr>
              <a:t>פרופסור </a:t>
            </a:r>
            <a:r>
              <a:rPr lang="he-IL" sz="3200" b="1" dirty="0">
                <a:latin typeface="Open Sans" panose="020B0606030504020204" pitchFamily="34" charset="0"/>
                <a:ea typeface="Open Sans" panose="020B0606030504020204" pitchFamily="34" charset="0"/>
              </a:rPr>
              <a:t>גיא יצחקוב</a:t>
            </a:r>
            <a:r>
              <a:rPr lang="he-IL" sz="3200" dirty="0">
                <a:latin typeface="Open Sans" panose="020B0606030504020204" pitchFamily="34" charset="0"/>
                <a:ea typeface="Open Sans" panose="020B0606030504020204" pitchFamily="34" charset="0"/>
              </a:rPr>
              <a:t/>
            </a:r>
            <a:br>
              <a:rPr lang="he-IL" sz="3200" dirty="0">
                <a:latin typeface="Open Sans" panose="020B0606030504020204" pitchFamily="34" charset="0"/>
                <a:ea typeface="Open Sans" panose="020B0606030504020204" pitchFamily="34" charset="0"/>
              </a:rPr>
            </a:br>
            <a:r>
              <a:rPr lang="he-IL" sz="3200" dirty="0">
                <a:latin typeface="Open Sans" panose="020B0606030504020204" pitchFamily="34" charset="0"/>
                <a:ea typeface="Open Sans" panose="020B0606030504020204" pitchFamily="34" charset="0"/>
              </a:rPr>
              <a:t/>
            </a:r>
            <a:br>
              <a:rPr lang="he-IL" sz="3200" dirty="0">
                <a:latin typeface="Open Sans" panose="020B0606030504020204" pitchFamily="34" charset="0"/>
                <a:ea typeface="Open Sans" panose="020B0606030504020204" pitchFamily="34" charset="0"/>
              </a:rPr>
            </a:br>
            <a:r>
              <a:rPr lang="he-IL" sz="3200" dirty="0">
                <a:latin typeface="Open Sans" panose="020B0606030504020204" pitchFamily="34" charset="0"/>
                <a:ea typeface="Open Sans" panose="020B0606030504020204" pitchFamily="34" charset="0"/>
              </a:rPr>
              <a:t>ראש המעבדה לחקר הקשבה בינאישית והשפעה חברתית </a:t>
            </a:r>
            <a:br>
              <a:rPr lang="he-IL" sz="3200" dirty="0">
                <a:latin typeface="Open Sans" panose="020B0606030504020204" pitchFamily="34" charset="0"/>
                <a:ea typeface="Open Sans" panose="020B0606030504020204" pitchFamily="34" charset="0"/>
              </a:rPr>
            </a:br>
            <a:r>
              <a:rPr lang="he-IL" sz="3200" dirty="0">
                <a:latin typeface="Open Sans" panose="020B0606030504020204" pitchFamily="34" charset="0"/>
                <a:ea typeface="Open Sans" panose="020B0606030504020204" pitchFamily="34" charset="0"/>
              </a:rPr>
              <a:t>החוג לשרותי אנוש, אוניברסיטת חיפה</a:t>
            </a:r>
            <a:r>
              <a:rPr lang="en-US" sz="36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he-IL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07055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81200" y="24956"/>
            <a:ext cx="8229600" cy="739748"/>
          </a:xfrm>
        </p:spPr>
        <p:txBody>
          <a:bodyPr>
            <a:normAutofit/>
          </a:bodyPr>
          <a:lstStyle/>
          <a:p>
            <a:pPr algn="ctr" rtl="0"/>
            <a:r>
              <a:rPr lang="he-IL" b="1" dirty="0" smtClean="0"/>
              <a:t>טיפים לשיפור ההקשבה</a:t>
            </a:r>
            <a:endParaRPr lang="he-IL" b="1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1344" y="908721"/>
            <a:ext cx="11017224" cy="4680519"/>
          </a:xfrm>
        </p:spPr>
        <p:txBody>
          <a:bodyPr>
            <a:noAutofit/>
          </a:bodyPr>
          <a:lstStyle/>
          <a:p>
            <a:pPr marL="624078" indent="-514350" algn="l" rtl="0">
              <a:lnSpc>
                <a:spcPct val="150000"/>
              </a:lnSpc>
              <a:buAutoNum type="arabicPeriod"/>
            </a:pPr>
            <a:r>
              <a:rPr lang="en-US" sz="2400" b="1" u="sng" dirty="0"/>
              <a:t>Eye contac</a:t>
            </a:r>
            <a:r>
              <a:rPr lang="en-US" sz="2400" b="1" dirty="0"/>
              <a:t>t- </a:t>
            </a:r>
            <a:r>
              <a:rPr lang="en-US" sz="2400" dirty="0"/>
              <a:t>maintain constant eye contact with the speaker and get rid of external distractions.</a:t>
            </a:r>
          </a:p>
          <a:p>
            <a:pPr marL="624078" indent="-514350" algn="l" rtl="0">
              <a:lnSpc>
                <a:spcPct val="150000"/>
              </a:lnSpc>
              <a:buAutoNum type="arabicPeriod"/>
            </a:pPr>
            <a:r>
              <a:rPr lang="en-US" sz="2400" b="1" u="sng" dirty="0"/>
              <a:t>Reflection</a:t>
            </a:r>
            <a:r>
              <a:rPr lang="en-US" sz="2400" dirty="0"/>
              <a:t>- during the conversation with the speaker. </a:t>
            </a:r>
            <a:r>
              <a:rPr lang="en-US" sz="2400" dirty="0"/>
              <a:t>A</a:t>
            </a:r>
            <a:r>
              <a:rPr lang="en-US" sz="2400" dirty="0"/>
              <a:t>fter the </a:t>
            </a:r>
            <a:r>
              <a:rPr lang="en-US" sz="2400" dirty="0" smtClean="0"/>
              <a:t>conversation, </a:t>
            </a:r>
            <a:r>
              <a:rPr lang="en-US" sz="2400" dirty="0"/>
              <a:t>for yourself (</a:t>
            </a:r>
            <a:r>
              <a:rPr lang="en-US" sz="2400" dirty="0" smtClean="0"/>
              <a:t>self-compassion.</a:t>
            </a:r>
            <a:endParaRPr lang="en-US" sz="2400" dirty="0"/>
          </a:p>
          <a:p>
            <a:pPr marL="624078" indent="-514350" algn="l" rtl="0">
              <a:lnSpc>
                <a:spcPct val="150000"/>
              </a:lnSpc>
              <a:buAutoNum type="arabicPeriod"/>
            </a:pPr>
            <a:r>
              <a:rPr lang="en-US" sz="2400" dirty="0"/>
              <a:t> </a:t>
            </a:r>
            <a:r>
              <a:rPr lang="en-US" sz="2400" b="1" u="sng" dirty="0"/>
              <a:t>Clarify-</a:t>
            </a:r>
            <a:r>
              <a:rPr lang="en-US" sz="2400" u="sng" dirty="0"/>
              <a:t> </a:t>
            </a:r>
            <a:r>
              <a:rPr lang="en-US" sz="2400" dirty="0"/>
              <a:t>If you missed something, ask the speaker to </a:t>
            </a:r>
            <a:r>
              <a:rPr lang="en-US" sz="2400" dirty="0" smtClean="0"/>
              <a:t>repeat.</a:t>
            </a:r>
            <a:endParaRPr lang="en-US" sz="2400" dirty="0"/>
          </a:p>
          <a:p>
            <a:pPr marL="624078" indent="-514350" algn="l" rtl="0">
              <a:lnSpc>
                <a:spcPct val="150000"/>
              </a:lnSpc>
              <a:buAutoNum type="arabicPeriod"/>
            </a:pPr>
            <a:r>
              <a:rPr lang="en-US" sz="2400" b="1" u="sng" dirty="0"/>
              <a:t>Don’t impose your </a:t>
            </a:r>
            <a:r>
              <a:rPr lang="en-US" sz="2400" b="1" u="sng" dirty="0" smtClean="0"/>
              <a:t>solutions</a:t>
            </a:r>
            <a:r>
              <a:rPr lang="en-US" sz="2400" dirty="0" smtClean="0"/>
              <a:t>. </a:t>
            </a:r>
            <a:r>
              <a:rPr lang="en-US" sz="2400" dirty="0"/>
              <a:t>The listener’s role is to help the speaker draw up the solution.</a:t>
            </a:r>
          </a:p>
          <a:p>
            <a:pPr marL="624078" indent="-514350" algn="l" rtl="0">
              <a:lnSpc>
                <a:spcPct val="150000"/>
              </a:lnSpc>
              <a:buAutoNum type="arabicPeriod"/>
            </a:pPr>
            <a:r>
              <a:rPr lang="en-US" sz="2400" b="1" i="1" u="sng" dirty="0"/>
              <a:t>Body language</a:t>
            </a:r>
            <a:r>
              <a:rPr lang="en-US" sz="2400" b="1" i="1" dirty="0"/>
              <a:t>- </a:t>
            </a:r>
            <a:r>
              <a:rPr lang="en-US" sz="2400" dirty="0"/>
              <a:t>convey empathy through your facial expressions and words.</a:t>
            </a:r>
          </a:p>
          <a:p>
            <a:pPr marL="624078" indent="-514350" algn="l" rtl="0">
              <a:lnSpc>
                <a:spcPct val="150000"/>
              </a:lnSpc>
              <a:buAutoNum type="arabicPeriod"/>
            </a:pPr>
            <a:r>
              <a:rPr lang="en-US" sz="2400" b="1" u="sng" dirty="0"/>
              <a:t>Set a goal </a:t>
            </a:r>
            <a:r>
              <a:rPr lang="en-US" sz="2400" u="sng" dirty="0"/>
              <a:t>-</a:t>
            </a:r>
            <a:r>
              <a:rPr lang="en-US" sz="2400" dirty="0"/>
              <a:t>to learn something new about your speaker.</a:t>
            </a:r>
          </a:p>
          <a:p>
            <a:pPr marL="624078" indent="-514350" algn="l" rtl="0">
              <a:lnSpc>
                <a:spcPct val="150000"/>
              </a:lnSpc>
              <a:buAutoNum type="arabicPeriod"/>
            </a:pPr>
            <a:r>
              <a:rPr lang="en-US" sz="2400" b="1" u="sng" dirty="0"/>
              <a:t>Do not </a:t>
            </a:r>
            <a:r>
              <a:rPr lang="en-US" sz="2400" dirty="0" smtClean="0"/>
              <a:t>over-prepare </a:t>
            </a:r>
            <a:r>
              <a:rPr lang="en-US" sz="2400" dirty="0"/>
              <a:t>yourself for the conversation</a:t>
            </a:r>
          </a:p>
          <a:p>
            <a:pPr marL="109728" indent="0" algn="l" rtl="0">
              <a:buNone/>
            </a:pPr>
            <a:endParaRPr lang="en-US" sz="2400" dirty="0"/>
          </a:p>
          <a:p>
            <a:pPr marL="624078" indent="-514350" algn="l" rtl="0">
              <a:buAutoNum type="arabicPeriod"/>
            </a:pPr>
            <a:endParaRPr lang="en-US" sz="2400" dirty="0"/>
          </a:p>
          <a:p>
            <a:pPr marL="624078" indent="-514350" algn="l" rtl="0">
              <a:buAutoNum type="arabicPeriod"/>
            </a:pPr>
            <a:endParaRPr lang="he-IL" u="sng" dirty="0"/>
          </a:p>
        </p:txBody>
      </p:sp>
    </p:spTree>
    <p:extLst>
      <p:ext uri="{BB962C8B-B14F-4D97-AF65-F5344CB8AC3E}">
        <p14:creationId xmlns:p14="http://schemas.microsoft.com/office/powerpoint/2010/main" val="383231264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43;p1">
            <a:extLst>
              <a:ext uri="{FF2B5EF4-FFF2-40B4-BE49-F238E27FC236}">
                <a16:creationId xmlns:a16="http://schemas.microsoft.com/office/drawing/2014/main" id="{31EAA3A4-B99E-080C-2EAB-D2582C201FDF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Google Shape;44;p1">
            <a:extLst>
              <a:ext uri="{FF2B5EF4-FFF2-40B4-BE49-F238E27FC236}">
                <a16:creationId xmlns:a16="http://schemas.microsoft.com/office/drawing/2014/main" id="{D47E0C6E-67B3-3B23-B411-DC400EBD3ACA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oogle Shape;45;p1">
            <a:extLst>
              <a:ext uri="{FF2B5EF4-FFF2-40B4-BE49-F238E27FC236}">
                <a16:creationId xmlns:a16="http://schemas.microsoft.com/office/drawing/2014/main" id="{11767817-FD3A-254C-C9BD-D9DA3BC39D33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10" name="Google Shape;46;p1">
              <a:extLst>
                <a:ext uri="{FF2B5EF4-FFF2-40B4-BE49-F238E27FC236}">
                  <a16:creationId xmlns:a16="http://schemas.microsoft.com/office/drawing/2014/main" id="{D6C867E8-5A24-C810-EBEF-ECA15F466DC2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Google Shape;47;p1">
              <a:extLst>
                <a:ext uri="{FF2B5EF4-FFF2-40B4-BE49-F238E27FC236}">
                  <a16:creationId xmlns:a16="http://schemas.microsoft.com/office/drawing/2014/main" id="{7A4D7C14-739E-2DD1-F454-1983B6221414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Google Shape;48;p1">
              <a:extLst>
                <a:ext uri="{FF2B5EF4-FFF2-40B4-BE49-F238E27FC236}">
                  <a16:creationId xmlns:a16="http://schemas.microsoft.com/office/drawing/2014/main" id="{A31AED6A-7D47-3853-1DA4-755105FB431E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3" name="Google Shape;50;p1">
            <a:extLst>
              <a:ext uri="{FF2B5EF4-FFF2-40B4-BE49-F238E27FC236}">
                <a16:creationId xmlns:a16="http://schemas.microsoft.com/office/drawing/2014/main" id="{9D3DB280-2A02-1CB0-C044-344A34BDEC3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2558" y="-448955"/>
            <a:ext cx="9481662" cy="322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24">
            <a:extLst>
              <a:ext uri="{FF2B5EF4-FFF2-40B4-BE49-F238E27FC236}">
                <a16:creationId xmlns:a16="http://schemas.microsoft.com/office/drawing/2014/main" id="{150B4932-8ADC-4539-1CB0-F8151D6D2A22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568" y="158186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/>
              <a:t>בקרו באתר שלי: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guyitzchakov.haifa.ac.il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520" y="3080818"/>
            <a:ext cx="5688631" cy="257771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909" y="3080818"/>
            <a:ext cx="1746804" cy="257771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733564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3;p1">
            <a:extLst>
              <a:ext uri="{FF2B5EF4-FFF2-40B4-BE49-F238E27FC236}">
                <a16:creationId xmlns:a16="http://schemas.microsoft.com/office/drawing/2014/main" id="{C5781ABF-5EDF-8330-F3C5-1C5D8C4313A8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Google Shape;44;p1">
            <a:extLst>
              <a:ext uri="{FF2B5EF4-FFF2-40B4-BE49-F238E27FC236}">
                <a16:creationId xmlns:a16="http://schemas.microsoft.com/office/drawing/2014/main" id="{F541D6F4-6347-9461-0DB5-6BB6260C5DDD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oogle Shape;45;p1">
            <a:extLst>
              <a:ext uri="{FF2B5EF4-FFF2-40B4-BE49-F238E27FC236}">
                <a16:creationId xmlns:a16="http://schemas.microsoft.com/office/drawing/2014/main" id="{6DB559E8-5E19-EC7D-8A23-A07D203BE2AE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6" name="Google Shape;46;p1">
              <a:extLst>
                <a:ext uri="{FF2B5EF4-FFF2-40B4-BE49-F238E27FC236}">
                  <a16:creationId xmlns:a16="http://schemas.microsoft.com/office/drawing/2014/main" id="{90B529E4-7AB3-8A3C-09BF-2A968F820016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Google Shape;47;p1">
              <a:extLst>
                <a:ext uri="{FF2B5EF4-FFF2-40B4-BE49-F238E27FC236}">
                  <a16:creationId xmlns:a16="http://schemas.microsoft.com/office/drawing/2014/main" id="{747DCD99-2831-BDB1-7767-2888E35BE8EE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Google Shape;48;p1">
              <a:extLst>
                <a:ext uri="{FF2B5EF4-FFF2-40B4-BE49-F238E27FC236}">
                  <a16:creationId xmlns:a16="http://schemas.microsoft.com/office/drawing/2014/main" id="{11F7E3F1-857A-FE05-3764-D06A7BE54869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24">
            <a:extLst>
              <a:ext uri="{FF2B5EF4-FFF2-40B4-BE49-F238E27FC236}">
                <a16:creationId xmlns:a16="http://schemas.microsoft.com/office/drawing/2014/main" id="{129C084C-0CB3-97AA-AAAA-99DC13EEB0B7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850" y="2483704"/>
            <a:ext cx="5926300" cy="2211388"/>
          </a:xfrm>
        </p:spPr>
      </p:pic>
    </p:spTree>
    <p:extLst>
      <p:ext uri="{BB962C8B-B14F-4D97-AF65-F5344CB8AC3E}">
        <p14:creationId xmlns:p14="http://schemas.microsoft.com/office/powerpoint/2010/main" val="3638675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43;p1">
            <a:extLst>
              <a:ext uri="{FF2B5EF4-FFF2-40B4-BE49-F238E27FC236}">
                <a16:creationId xmlns:a16="http://schemas.microsoft.com/office/drawing/2014/main" id="{83ED73AA-A079-6CDA-F6A5-011F926A2DB1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Google Shape;44;p1">
            <a:extLst>
              <a:ext uri="{FF2B5EF4-FFF2-40B4-BE49-F238E27FC236}">
                <a16:creationId xmlns:a16="http://schemas.microsoft.com/office/drawing/2014/main" id="{E80C73FC-9907-44D8-13DA-E5A5215A0A75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oogle Shape;45;p1">
            <a:extLst>
              <a:ext uri="{FF2B5EF4-FFF2-40B4-BE49-F238E27FC236}">
                <a16:creationId xmlns:a16="http://schemas.microsoft.com/office/drawing/2014/main" id="{0EB55804-F136-CC41-8D57-9C2FE447FFB8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10" name="Google Shape;46;p1">
              <a:extLst>
                <a:ext uri="{FF2B5EF4-FFF2-40B4-BE49-F238E27FC236}">
                  <a16:creationId xmlns:a16="http://schemas.microsoft.com/office/drawing/2014/main" id="{9DE0B9F3-B139-D59F-07DE-C96CF2940462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Google Shape;47;p1">
              <a:extLst>
                <a:ext uri="{FF2B5EF4-FFF2-40B4-BE49-F238E27FC236}">
                  <a16:creationId xmlns:a16="http://schemas.microsoft.com/office/drawing/2014/main" id="{8EAC56B7-5E49-378D-63B1-567000695C4E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Google Shape;48;p1">
              <a:extLst>
                <a:ext uri="{FF2B5EF4-FFF2-40B4-BE49-F238E27FC236}">
                  <a16:creationId xmlns:a16="http://schemas.microsoft.com/office/drawing/2014/main" id="{308DDA05-2044-51D9-A4DC-8AF67E1F6E58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3" name="Google Shape;50;p1">
            <a:extLst>
              <a:ext uri="{FF2B5EF4-FFF2-40B4-BE49-F238E27FC236}">
                <a16:creationId xmlns:a16="http://schemas.microsoft.com/office/drawing/2014/main" id="{74943D21-7069-8875-8B69-1B7B6F32574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32558" y="-448955"/>
            <a:ext cx="9481662" cy="322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24">
            <a:extLst>
              <a:ext uri="{FF2B5EF4-FFF2-40B4-BE49-F238E27FC236}">
                <a16:creationId xmlns:a16="http://schemas.microsoft.com/office/drawing/2014/main" id="{94FFEE83-BB4F-A136-F97E-A5505305AFDA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423655"/>
            <a:ext cx="9361039" cy="99723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000" dirty="0"/>
              <a:t>“</a:t>
            </a:r>
            <a:r>
              <a:rPr lang="he-IL" sz="3200" b="1" dirty="0">
                <a:solidFill>
                  <a:srgbClr val="7030A0"/>
                </a:solidFill>
              </a:rPr>
              <a:t>רוב האנשים מקשיבים כדי להגיב,</a:t>
            </a:r>
            <a:r>
              <a:rPr lang="en-US" sz="3200" b="1" dirty="0">
                <a:solidFill>
                  <a:srgbClr val="7030A0"/>
                </a:solidFill>
              </a:rPr>
              <a:t/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he-IL" sz="3200" b="1" dirty="0">
                <a:solidFill>
                  <a:srgbClr val="7030A0"/>
                </a:solidFill>
              </a:rPr>
              <a:t>לא כדי להבין</a:t>
            </a:r>
            <a:r>
              <a:rPr lang="en-US" sz="3200" dirty="0"/>
              <a:t>“</a:t>
            </a:r>
            <a:r>
              <a:rPr lang="en-US" sz="3200" b="1" dirty="0">
                <a:solidFill>
                  <a:srgbClr val="7030A0"/>
                </a:solidFill>
              </a:rPr>
              <a:t/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he-IL" sz="2000" b="1" dirty="0">
                <a:solidFill>
                  <a:srgbClr val="7030A0"/>
                </a:solidFill>
              </a:rPr>
              <a:t/>
            </a:r>
            <a:br>
              <a:rPr lang="he-IL" sz="2000" b="1" dirty="0">
                <a:solidFill>
                  <a:srgbClr val="7030A0"/>
                </a:solidFill>
              </a:rPr>
            </a:br>
            <a:r>
              <a:rPr lang="he-IL" sz="1050" b="1" dirty="0">
                <a:solidFill>
                  <a:srgbClr val="7030A0"/>
                </a:solidFill>
              </a:rPr>
              <a:t/>
            </a:r>
            <a:br>
              <a:rPr lang="he-IL" sz="1050" b="1" dirty="0">
                <a:solidFill>
                  <a:srgbClr val="7030A0"/>
                </a:solidFill>
              </a:rPr>
            </a:br>
            <a:endParaRPr lang="he-IL" sz="2000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403" y="3024184"/>
            <a:ext cx="5495194" cy="331333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43C8202-D1D6-705D-79DA-A45DEFD7CFEE}"/>
              </a:ext>
            </a:extLst>
          </p:cNvPr>
          <p:cNvSpPr txBox="1">
            <a:spLocks/>
          </p:cNvSpPr>
          <p:nvPr/>
        </p:nvSpPr>
        <p:spPr>
          <a:xfrm>
            <a:off x="2089720" y="570944"/>
            <a:ext cx="8229600" cy="661811"/>
          </a:xfrm>
          <a:prstGeom prst="rect">
            <a:avLst/>
          </a:prstGeom>
        </p:spPr>
        <p:txBody>
          <a:bodyPr vert="horz" wrap="square" lIns="0" tIns="0" rIns="0" bIns="0" rtlCol="0" anchor="t">
            <a:normAutofit/>
          </a:bodyPr>
          <a:lstStyle>
            <a:lvl1pPr algn="l" defTabSz="914363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chemeClr val="accent2">
                        <a:lumMod val="50000"/>
                      </a:schemeClr>
                    </a:gs>
                    <a:gs pos="36000">
                      <a:schemeClr val="accent2">
                        <a:lumMod val="75000"/>
                      </a:schemeClr>
                    </a:gs>
                    <a:gs pos="86000">
                      <a:schemeClr val="accent2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 algn="ctr"/>
            <a:r>
              <a:rPr lang="he-IL" sz="4000" b="1" dirty="0">
                <a:solidFill>
                  <a:srgbClr val="7030A0"/>
                </a:solidFill>
              </a:rPr>
              <a:t>מהי הקשבה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06683E60-D33A-0EE2-4380-424D8A387E84}"/>
              </a:ext>
            </a:extLst>
          </p:cNvPr>
          <p:cNvSpPr txBox="1"/>
          <p:nvPr/>
        </p:nvSpPr>
        <p:spPr>
          <a:xfrm>
            <a:off x="5290503" y="2524254"/>
            <a:ext cx="1608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7030A0"/>
                </a:solidFill>
              </a:rPr>
              <a:t>Steven Covey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851815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740" y="153474"/>
            <a:ext cx="8382000" cy="553998"/>
          </a:xfrm>
        </p:spPr>
        <p:txBody>
          <a:bodyPr>
            <a:noAutofit/>
          </a:bodyPr>
          <a:lstStyle/>
          <a:p>
            <a:pPr algn="ctr" rtl="0"/>
            <a:r>
              <a:rPr lang="he-IL" sz="4400" b="1" dirty="0" smtClean="0">
                <a:solidFill>
                  <a:srgbClr val="FF3399"/>
                </a:solidFill>
              </a:rPr>
              <a:t>מסרים עיקריים</a:t>
            </a:r>
            <a:endParaRPr lang="en-US" sz="4400" b="1" dirty="0">
              <a:solidFill>
                <a:srgbClr val="FF3399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07368" y="682506"/>
            <a:ext cx="11539119" cy="486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he-IL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המקשיבים הם סוכנים פעילים בעיצוב השיחה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he-IL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הקשבה היא בעלת חשיבות עצומה ולעיתים קרובות נזנחת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he-IL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הכשרה בהקשבה היא חיונית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he-IL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הקשבה יכולה להפחית קיטוב במחלוקות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he-IL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להקשבה יש אויבים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567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30188"/>
            <a:ext cx="8655496" cy="470898"/>
          </a:xfrm>
        </p:spPr>
        <p:txBody>
          <a:bodyPr>
            <a:normAutofit/>
          </a:bodyPr>
          <a:lstStyle/>
          <a:p>
            <a:pPr algn="ctr" rtl="0"/>
            <a:r>
              <a:rPr lang="he-IL" sz="3400" b="1" dirty="0" smtClean="0">
                <a:solidFill>
                  <a:schemeClr val="bg2">
                    <a:lumMod val="75000"/>
                  </a:schemeClr>
                </a:solidFill>
              </a:rPr>
              <a:t>הקשבה: מורכבת והוליסטית</a:t>
            </a:r>
            <a:endParaRPr lang="en-US" sz="3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980728"/>
            <a:ext cx="11665296" cy="47524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487488" y="5733158"/>
            <a:ext cx="9289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endParaRPr lang="en-US" dirty="0"/>
          </a:p>
          <a:p>
            <a:pPr algn="l" rtl="0"/>
            <a:r>
              <a:rPr lang="en-US" dirty="0">
                <a:solidFill>
                  <a:schemeClr val="bg1"/>
                </a:solidFill>
              </a:rPr>
              <a:t>Kluger, A. N. &amp; Itzchakov, G. (2022). The power of listening at work. </a:t>
            </a:r>
            <a:r>
              <a:rPr lang="en-US" i="1" dirty="0">
                <a:solidFill>
                  <a:schemeClr val="bg1"/>
                </a:solidFill>
              </a:rPr>
              <a:t>Annual Review of Organizational Psychology and Organizational Behavior.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48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3;p1">
            <a:extLst>
              <a:ext uri="{FF2B5EF4-FFF2-40B4-BE49-F238E27FC236}">
                <a16:creationId xmlns:a16="http://schemas.microsoft.com/office/drawing/2014/main" id="{C1B3D41E-3334-1F02-CE11-9278BC4D5921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44;p1">
            <a:extLst>
              <a:ext uri="{FF2B5EF4-FFF2-40B4-BE49-F238E27FC236}">
                <a16:creationId xmlns:a16="http://schemas.microsoft.com/office/drawing/2014/main" id="{2DC15F9A-85CB-A613-73A9-6207A8E26926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oogle Shape;45;p1">
            <a:extLst>
              <a:ext uri="{FF2B5EF4-FFF2-40B4-BE49-F238E27FC236}">
                <a16:creationId xmlns:a16="http://schemas.microsoft.com/office/drawing/2014/main" id="{D646F496-061C-5D20-ECB9-AE53501460FE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7" name="Google Shape;46;p1">
              <a:extLst>
                <a:ext uri="{FF2B5EF4-FFF2-40B4-BE49-F238E27FC236}">
                  <a16:creationId xmlns:a16="http://schemas.microsoft.com/office/drawing/2014/main" id="{1A37D77D-5252-6D13-A495-B29ED2E81DF6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Google Shape;47;p1">
              <a:extLst>
                <a:ext uri="{FF2B5EF4-FFF2-40B4-BE49-F238E27FC236}">
                  <a16:creationId xmlns:a16="http://schemas.microsoft.com/office/drawing/2014/main" id="{7473F893-C887-DBF9-1257-F9BEAD7CDA68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Google Shape;48;p1">
              <a:extLst>
                <a:ext uri="{FF2B5EF4-FFF2-40B4-BE49-F238E27FC236}">
                  <a16:creationId xmlns:a16="http://schemas.microsoft.com/office/drawing/2014/main" id="{14C60C6C-885F-0E96-0265-03ACC81A53F2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Google Shape;50;p1">
            <a:extLst>
              <a:ext uri="{FF2B5EF4-FFF2-40B4-BE49-F238E27FC236}">
                <a16:creationId xmlns:a16="http://schemas.microsoft.com/office/drawing/2014/main" id="{35206268-754B-B63C-8233-636A1F2602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2558" y="-448955"/>
            <a:ext cx="9481662" cy="322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B0546F40-4787-E904-012D-25FDC1BDEF35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A3980F3C-CFD7-83CF-CF82-481F7B162C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24" y="0"/>
            <a:ext cx="12193924" cy="7407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0323" y="1933180"/>
            <a:ext cx="3960440" cy="1329595"/>
          </a:xfrm>
        </p:spPr>
        <p:txBody>
          <a:bodyPr/>
          <a:lstStyle/>
          <a:p>
            <a:pPr algn="r"/>
            <a:r>
              <a:rPr lang="he-IL" b="1" dirty="0">
                <a:solidFill>
                  <a:schemeClr val="tx1"/>
                </a:solidFill>
              </a:rPr>
              <a:t>מיתוסים 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he-IL" b="1" dirty="0">
                <a:solidFill>
                  <a:schemeClr val="tx1"/>
                </a:solidFill>
              </a:rPr>
              <a:t>בהקשבה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1971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3;p1">
            <a:extLst>
              <a:ext uri="{FF2B5EF4-FFF2-40B4-BE49-F238E27FC236}">
                <a16:creationId xmlns:a16="http://schemas.microsoft.com/office/drawing/2014/main" id="{C1B3D41E-3334-1F02-CE11-9278BC4D5921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44;p1">
            <a:extLst>
              <a:ext uri="{FF2B5EF4-FFF2-40B4-BE49-F238E27FC236}">
                <a16:creationId xmlns:a16="http://schemas.microsoft.com/office/drawing/2014/main" id="{2DC15F9A-85CB-A613-73A9-6207A8E26926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oogle Shape;45;p1">
            <a:extLst>
              <a:ext uri="{FF2B5EF4-FFF2-40B4-BE49-F238E27FC236}">
                <a16:creationId xmlns:a16="http://schemas.microsoft.com/office/drawing/2014/main" id="{D646F496-061C-5D20-ECB9-AE53501460FE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7" name="Google Shape;46;p1">
              <a:extLst>
                <a:ext uri="{FF2B5EF4-FFF2-40B4-BE49-F238E27FC236}">
                  <a16:creationId xmlns:a16="http://schemas.microsoft.com/office/drawing/2014/main" id="{1A37D77D-5252-6D13-A495-B29ED2E81DF6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Google Shape;47;p1">
              <a:extLst>
                <a:ext uri="{FF2B5EF4-FFF2-40B4-BE49-F238E27FC236}">
                  <a16:creationId xmlns:a16="http://schemas.microsoft.com/office/drawing/2014/main" id="{7473F893-C887-DBF9-1257-F9BEAD7CDA68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Google Shape;48;p1">
              <a:extLst>
                <a:ext uri="{FF2B5EF4-FFF2-40B4-BE49-F238E27FC236}">
                  <a16:creationId xmlns:a16="http://schemas.microsoft.com/office/drawing/2014/main" id="{14C60C6C-885F-0E96-0265-03ACC81A53F2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Google Shape;50;p1">
            <a:extLst>
              <a:ext uri="{FF2B5EF4-FFF2-40B4-BE49-F238E27FC236}">
                <a16:creationId xmlns:a16="http://schemas.microsoft.com/office/drawing/2014/main" id="{35206268-754B-B63C-8233-636A1F2602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2558" y="-448955"/>
            <a:ext cx="9481662" cy="322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B0546F40-4787-E904-012D-25FDC1BDEF35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377" y="2564904"/>
            <a:ext cx="11077246" cy="1107996"/>
          </a:xfrm>
        </p:spPr>
        <p:txBody>
          <a:bodyPr/>
          <a:lstStyle/>
          <a:p>
            <a:pPr marL="0" indent="0" algn="ctr">
              <a:buNone/>
            </a:pPr>
            <a:r>
              <a:rPr lang="he-IL" sz="4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הקשבה לא דורשת מאמץ </a:t>
            </a:r>
            <a:r>
              <a:rPr lang="en-US" sz="4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US" sz="4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he-IL" sz="4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(או הקשבה = שתיקה)</a:t>
            </a:r>
            <a:endParaRPr lang="en-US" sz="40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008" y="4041938"/>
            <a:ext cx="1379984" cy="137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613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3;p1">
            <a:extLst>
              <a:ext uri="{FF2B5EF4-FFF2-40B4-BE49-F238E27FC236}">
                <a16:creationId xmlns:a16="http://schemas.microsoft.com/office/drawing/2014/main" id="{C1B3D41E-3334-1F02-CE11-9278BC4D5921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44;p1">
            <a:extLst>
              <a:ext uri="{FF2B5EF4-FFF2-40B4-BE49-F238E27FC236}">
                <a16:creationId xmlns:a16="http://schemas.microsoft.com/office/drawing/2014/main" id="{2DC15F9A-85CB-A613-73A9-6207A8E26926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oogle Shape;45;p1">
            <a:extLst>
              <a:ext uri="{FF2B5EF4-FFF2-40B4-BE49-F238E27FC236}">
                <a16:creationId xmlns:a16="http://schemas.microsoft.com/office/drawing/2014/main" id="{D646F496-061C-5D20-ECB9-AE53501460FE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7" name="Google Shape;46;p1">
              <a:extLst>
                <a:ext uri="{FF2B5EF4-FFF2-40B4-BE49-F238E27FC236}">
                  <a16:creationId xmlns:a16="http://schemas.microsoft.com/office/drawing/2014/main" id="{1A37D77D-5252-6D13-A495-B29ED2E81DF6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Google Shape;47;p1">
              <a:extLst>
                <a:ext uri="{FF2B5EF4-FFF2-40B4-BE49-F238E27FC236}">
                  <a16:creationId xmlns:a16="http://schemas.microsoft.com/office/drawing/2014/main" id="{7473F893-C887-DBF9-1257-F9BEAD7CDA68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Google Shape;48;p1">
              <a:extLst>
                <a:ext uri="{FF2B5EF4-FFF2-40B4-BE49-F238E27FC236}">
                  <a16:creationId xmlns:a16="http://schemas.microsoft.com/office/drawing/2014/main" id="{14C60C6C-885F-0E96-0265-03ACC81A53F2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Google Shape;50;p1">
            <a:extLst>
              <a:ext uri="{FF2B5EF4-FFF2-40B4-BE49-F238E27FC236}">
                <a16:creationId xmlns:a16="http://schemas.microsoft.com/office/drawing/2014/main" id="{35206268-754B-B63C-8233-636A1F2602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2558" y="-448955"/>
            <a:ext cx="9481662" cy="322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B0546F40-4787-E904-012D-25FDC1BDEF35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6688" y="2427110"/>
            <a:ext cx="12385376" cy="1218795"/>
          </a:xfrm>
        </p:spPr>
        <p:txBody>
          <a:bodyPr/>
          <a:lstStyle/>
          <a:p>
            <a:pPr marL="0" indent="0" algn="ctr">
              <a:buNone/>
            </a:pPr>
            <a:r>
              <a:rPr lang="he-IL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המקשיבה היא פסיבית </a:t>
            </a:r>
            <a: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he-IL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והדוברת קובעת את כיוון השיחה 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008" y="3836917"/>
            <a:ext cx="1379984" cy="137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772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3;p1">
            <a:extLst>
              <a:ext uri="{FF2B5EF4-FFF2-40B4-BE49-F238E27FC236}">
                <a16:creationId xmlns:a16="http://schemas.microsoft.com/office/drawing/2014/main" id="{C1B3D41E-3334-1F02-CE11-9278BC4D5921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44;p1">
            <a:extLst>
              <a:ext uri="{FF2B5EF4-FFF2-40B4-BE49-F238E27FC236}">
                <a16:creationId xmlns:a16="http://schemas.microsoft.com/office/drawing/2014/main" id="{2DC15F9A-85CB-A613-73A9-6207A8E26926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oogle Shape;45;p1">
            <a:extLst>
              <a:ext uri="{FF2B5EF4-FFF2-40B4-BE49-F238E27FC236}">
                <a16:creationId xmlns:a16="http://schemas.microsoft.com/office/drawing/2014/main" id="{D646F496-061C-5D20-ECB9-AE53501460FE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7" name="Google Shape;46;p1">
              <a:extLst>
                <a:ext uri="{FF2B5EF4-FFF2-40B4-BE49-F238E27FC236}">
                  <a16:creationId xmlns:a16="http://schemas.microsoft.com/office/drawing/2014/main" id="{1A37D77D-5252-6D13-A495-B29ED2E81DF6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Google Shape;47;p1">
              <a:extLst>
                <a:ext uri="{FF2B5EF4-FFF2-40B4-BE49-F238E27FC236}">
                  <a16:creationId xmlns:a16="http://schemas.microsoft.com/office/drawing/2014/main" id="{7473F893-C887-DBF9-1257-F9BEAD7CDA68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Google Shape;48;p1">
              <a:extLst>
                <a:ext uri="{FF2B5EF4-FFF2-40B4-BE49-F238E27FC236}">
                  <a16:creationId xmlns:a16="http://schemas.microsoft.com/office/drawing/2014/main" id="{14C60C6C-885F-0E96-0265-03ACC81A53F2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Google Shape;50;p1">
            <a:extLst>
              <a:ext uri="{FF2B5EF4-FFF2-40B4-BE49-F238E27FC236}">
                <a16:creationId xmlns:a16="http://schemas.microsoft.com/office/drawing/2014/main" id="{35206268-754B-B63C-8233-636A1F2602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2558" y="-448955"/>
            <a:ext cx="9481662" cy="322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B0546F40-4787-E904-012D-25FDC1BDEF35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803" y="2313997"/>
            <a:ext cx="10906395" cy="1218795"/>
          </a:xfrm>
        </p:spPr>
        <p:txBody>
          <a:bodyPr/>
          <a:lstStyle/>
          <a:p>
            <a:pPr marL="0" indent="0" algn="ctr">
              <a:buNone/>
            </a:pPr>
            <a:r>
              <a:rPr lang="he-IL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אני יכולה להקשיב</a:t>
            </a:r>
            <a: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he-IL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ולעשות עוד פעולה באותו זמן. 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008" y="3909251"/>
            <a:ext cx="1379984" cy="137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64398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3;p1">
            <a:extLst>
              <a:ext uri="{FF2B5EF4-FFF2-40B4-BE49-F238E27FC236}">
                <a16:creationId xmlns:a16="http://schemas.microsoft.com/office/drawing/2014/main" id="{C1B3D41E-3334-1F02-CE11-9278BC4D5921}"/>
              </a:ext>
            </a:extLst>
          </p:cNvPr>
          <p:cNvSpPr/>
          <p:nvPr/>
        </p:nvSpPr>
        <p:spPr>
          <a:xfrm>
            <a:off x="428" y="0"/>
            <a:ext cx="6982761" cy="6857615"/>
          </a:xfrm>
          <a:custGeom>
            <a:avLst/>
            <a:gdLst/>
            <a:ahLst/>
            <a:cxnLst/>
            <a:rect l="l" t="t" r="r" b="b"/>
            <a:pathLst>
              <a:path w="11515090" h="11308715" extrusionOk="0">
                <a:moveTo>
                  <a:pt x="0" y="11308556"/>
                </a:moveTo>
                <a:lnTo>
                  <a:pt x="11514476" y="11308556"/>
                </a:lnTo>
                <a:lnTo>
                  <a:pt x="11514476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FD1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44;p1">
            <a:extLst>
              <a:ext uri="{FF2B5EF4-FFF2-40B4-BE49-F238E27FC236}">
                <a16:creationId xmlns:a16="http://schemas.microsoft.com/office/drawing/2014/main" id="{2DC15F9A-85CB-A613-73A9-6207A8E26926}"/>
              </a:ext>
            </a:extLst>
          </p:cNvPr>
          <p:cNvSpPr/>
          <p:nvPr/>
        </p:nvSpPr>
        <p:spPr>
          <a:xfrm>
            <a:off x="6982817" y="6619016"/>
            <a:ext cx="5206843" cy="238740"/>
          </a:xfrm>
          <a:custGeom>
            <a:avLst/>
            <a:gdLst/>
            <a:ahLst/>
            <a:cxnLst/>
            <a:rect l="l" t="t" r="r" b="b"/>
            <a:pathLst>
              <a:path w="8586469" h="393700" extrusionOk="0">
                <a:moveTo>
                  <a:pt x="0" y="393307"/>
                </a:moveTo>
                <a:lnTo>
                  <a:pt x="8585874" y="393307"/>
                </a:lnTo>
                <a:lnTo>
                  <a:pt x="8585874" y="0"/>
                </a:lnTo>
                <a:lnTo>
                  <a:pt x="0" y="0"/>
                </a:lnTo>
                <a:lnTo>
                  <a:pt x="0" y="393307"/>
                </a:lnTo>
                <a:close/>
              </a:path>
            </a:pathLst>
          </a:custGeom>
          <a:solidFill>
            <a:srgbClr val="98999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endParaRPr sz="109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oogle Shape;45;p1">
            <a:extLst>
              <a:ext uri="{FF2B5EF4-FFF2-40B4-BE49-F238E27FC236}">
                <a16:creationId xmlns:a16="http://schemas.microsoft.com/office/drawing/2014/main" id="{D646F496-061C-5D20-ECB9-AE53501460FE}"/>
              </a:ext>
            </a:extLst>
          </p:cNvPr>
          <p:cNvGrpSpPr/>
          <p:nvPr/>
        </p:nvGrpSpPr>
        <p:grpSpPr>
          <a:xfrm>
            <a:off x="428" y="0"/>
            <a:ext cx="12191155" cy="6619028"/>
            <a:chOff x="0" y="0"/>
            <a:chExt cx="20104117" cy="10915267"/>
          </a:xfrm>
        </p:grpSpPr>
        <p:sp>
          <p:nvSpPr>
            <p:cNvPr id="7" name="Google Shape;46;p1">
              <a:extLst>
                <a:ext uri="{FF2B5EF4-FFF2-40B4-BE49-F238E27FC236}">
                  <a16:creationId xmlns:a16="http://schemas.microsoft.com/office/drawing/2014/main" id="{1A37D77D-5252-6D13-A495-B29ED2E81DF6}"/>
                </a:ext>
              </a:extLst>
            </p:cNvPr>
            <p:cNvSpPr/>
            <p:nvPr/>
          </p:nvSpPr>
          <p:spPr>
            <a:xfrm>
              <a:off x="11514477" y="0"/>
              <a:ext cx="8586470" cy="393700"/>
            </a:xfrm>
            <a:custGeom>
              <a:avLst/>
              <a:gdLst/>
              <a:ahLst/>
              <a:cxnLst/>
              <a:rect l="l" t="t" r="r" b="b"/>
              <a:pathLst>
                <a:path w="8586469" h="393700" extrusionOk="0">
                  <a:moveTo>
                    <a:pt x="0" y="393317"/>
                  </a:moveTo>
                  <a:lnTo>
                    <a:pt x="8585874" y="393317"/>
                  </a:lnTo>
                  <a:lnTo>
                    <a:pt x="8585874" y="0"/>
                  </a:lnTo>
                  <a:lnTo>
                    <a:pt x="0" y="0"/>
                  </a:lnTo>
                  <a:lnTo>
                    <a:pt x="0" y="393317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Google Shape;47;p1">
              <a:extLst>
                <a:ext uri="{FF2B5EF4-FFF2-40B4-BE49-F238E27FC236}">
                  <a16:creationId xmlns:a16="http://schemas.microsoft.com/office/drawing/2014/main" id="{7473F893-C887-DBF9-1257-F9BEAD7CDA68}"/>
                </a:ext>
              </a:extLst>
            </p:cNvPr>
            <p:cNvSpPr/>
            <p:nvPr/>
          </p:nvSpPr>
          <p:spPr>
            <a:xfrm>
              <a:off x="342282" y="393317"/>
              <a:ext cx="19761835" cy="10521950"/>
            </a:xfrm>
            <a:custGeom>
              <a:avLst/>
              <a:gdLst/>
              <a:ahLst/>
              <a:cxnLst/>
              <a:rect l="l" t="t" r="r" b="b"/>
              <a:pathLst>
                <a:path w="19761835" h="10521950" extrusionOk="0">
                  <a:moveTo>
                    <a:pt x="19761817" y="0"/>
                  </a:moveTo>
                  <a:lnTo>
                    <a:pt x="0" y="0"/>
                  </a:lnTo>
                  <a:lnTo>
                    <a:pt x="0" y="10521930"/>
                  </a:lnTo>
                  <a:lnTo>
                    <a:pt x="19761817" y="10521930"/>
                  </a:lnTo>
                  <a:lnTo>
                    <a:pt x="197618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Google Shape;48;p1">
              <a:extLst>
                <a:ext uri="{FF2B5EF4-FFF2-40B4-BE49-F238E27FC236}">
                  <a16:creationId xmlns:a16="http://schemas.microsoft.com/office/drawing/2014/main" id="{14C60C6C-885F-0E96-0265-03ACC81A53F2}"/>
                </a:ext>
              </a:extLst>
            </p:cNvPr>
            <p:cNvSpPr/>
            <p:nvPr/>
          </p:nvSpPr>
          <p:spPr>
            <a:xfrm>
              <a:off x="0" y="4770901"/>
              <a:ext cx="915035" cy="1586230"/>
            </a:xfrm>
            <a:custGeom>
              <a:avLst/>
              <a:gdLst/>
              <a:ahLst/>
              <a:cxnLst/>
              <a:rect l="l" t="t" r="r" b="b"/>
              <a:pathLst>
                <a:path w="915035" h="1586229" extrusionOk="0">
                  <a:moveTo>
                    <a:pt x="914684" y="0"/>
                  </a:moveTo>
                  <a:lnTo>
                    <a:pt x="0" y="0"/>
                  </a:lnTo>
                  <a:lnTo>
                    <a:pt x="0" y="1585941"/>
                  </a:lnTo>
                  <a:lnTo>
                    <a:pt x="914684" y="1585941"/>
                  </a:lnTo>
                  <a:lnTo>
                    <a:pt x="914684" y="0"/>
                  </a:lnTo>
                  <a:close/>
                </a:path>
              </a:pathLst>
            </a:custGeom>
            <a:solidFill>
              <a:srgbClr val="98999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endParaRPr sz="1092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Google Shape;50;p1">
            <a:extLst>
              <a:ext uri="{FF2B5EF4-FFF2-40B4-BE49-F238E27FC236}">
                <a16:creationId xmlns:a16="http://schemas.microsoft.com/office/drawing/2014/main" id="{35206268-754B-B63C-8233-636A1F2602F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2558" y="-448955"/>
            <a:ext cx="9481662" cy="322570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B0546F40-4787-E904-012D-25FDC1BDEF35}"/>
              </a:ext>
            </a:extLst>
          </p:cNvPr>
          <p:cNvSpPr txBox="1"/>
          <p:nvPr/>
        </p:nvSpPr>
        <p:spPr>
          <a:xfrm>
            <a:off x="0" y="201613"/>
            <a:ext cx="1218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08" y="2616308"/>
            <a:ext cx="11737304" cy="1218795"/>
          </a:xfrm>
        </p:spPr>
        <p:txBody>
          <a:bodyPr/>
          <a:lstStyle/>
          <a:p>
            <a:pPr marL="0" indent="0" algn="ctr">
              <a:buNone/>
            </a:pPr>
            <a:r>
              <a:rPr lang="he-IL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בת הזוג</a:t>
            </a:r>
            <a:r>
              <a:rPr lang="he-IL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he-IL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שלי מקשיבה לי = </a:t>
            </a:r>
            <a: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/>
            </a:r>
            <a:br>
              <a:rPr lang="en-US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r>
              <a:rPr lang="he-IL" sz="4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היא מסכימה איתי. </a:t>
            </a:r>
            <a:endParaRPr lang="en-US" sz="4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68" y="4005064"/>
            <a:ext cx="1379984" cy="137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45104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Light Grey Segoe 4X3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050595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5-00332 CSO Summit 2008">
    <a:dk1>
      <a:srgbClr val="000000"/>
    </a:dk1>
    <a:lt1>
      <a:srgbClr val="FFFFFF"/>
    </a:lt1>
    <a:dk2>
      <a:srgbClr val="050595"/>
    </a:dk2>
    <a:lt2>
      <a:srgbClr val="FFFF99"/>
    </a:lt2>
    <a:accent1>
      <a:srgbClr val="ECDFA7"/>
    </a:accent1>
    <a:accent2>
      <a:srgbClr val="4F6E9B"/>
    </a:accent2>
    <a:accent3>
      <a:srgbClr val="936553"/>
    </a:accent3>
    <a:accent4>
      <a:srgbClr val="88A17B"/>
    </a:accent4>
    <a:accent5>
      <a:srgbClr val="B8977E"/>
    </a:accent5>
    <a:accent6>
      <a:srgbClr val="99B5D3"/>
    </a:accent6>
    <a:hlink>
      <a:srgbClr val="050595"/>
    </a:hlink>
    <a:folHlink>
      <a:srgbClr val="7DDDFF"/>
    </a:folHlink>
  </a:clrScheme>
</a:themeOverride>
</file>

<file path=ppt/theme/themeOverride2.xml><?xml version="1.0" encoding="utf-8"?>
<a:themeOverride xmlns:a="http://schemas.openxmlformats.org/drawingml/2006/main">
  <a:clrScheme name="5-00332 CSO Summit 2008">
    <a:dk1>
      <a:srgbClr val="000000"/>
    </a:dk1>
    <a:lt1>
      <a:srgbClr val="FFFFFF"/>
    </a:lt1>
    <a:dk2>
      <a:srgbClr val="050595"/>
    </a:dk2>
    <a:lt2>
      <a:srgbClr val="FFFF99"/>
    </a:lt2>
    <a:accent1>
      <a:srgbClr val="ECDFA7"/>
    </a:accent1>
    <a:accent2>
      <a:srgbClr val="4F6E9B"/>
    </a:accent2>
    <a:accent3>
      <a:srgbClr val="936553"/>
    </a:accent3>
    <a:accent4>
      <a:srgbClr val="88A17B"/>
    </a:accent4>
    <a:accent5>
      <a:srgbClr val="B8977E"/>
    </a:accent5>
    <a:accent6>
      <a:srgbClr val="99B5D3"/>
    </a:accent6>
    <a:hlink>
      <a:srgbClr val="050595"/>
    </a:hlink>
    <a:folHlink>
      <a:srgbClr val="7DDDFF"/>
    </a:folHlink>
  </a:clrScheme>
</a:themeOverrid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  <wetp:taskpane dockstate="right" visibility="0" width="350" row="3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5120C5AF-830A-40EB-967E-C88E618C77BD}">
  <we:reference id="wa200000113" version="1.0.0.0" store="en-US" storeType="OMEX"/>
  <we:alternateReferences>
    <we:reference id="wa200000113" version="1.0.0.0" store="wa200000113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B0B50D9E-7A54-425D-847F-E5500B9BFE85}">
  <we:reference id="bfc52345-98f9-4096-99c4-2263a14c97f5" version="3.0.0.0" store="EXCatalog" storeType="EXCatalog"/>
  <we:alternateReferences>
    <we:reference id="WA104379997" version="3.0.0.0" store="he-IL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22526</TotalTime>
  <Words>297</Words>
  <Application>Microsoft Office PowerPoint</Application>
  <PresentationFormat>Widescreen</PresentationFormat>
  <Paragraphs>47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Open Sans</vt:lpstr>
      <vt:lpstr>Wingdings</vt:lpstr>
      <vt:lpstr>1_Light Grey Segoe 4X3</vt:lpstr>
      <vt:lpstr>הקשבה אמיתית: מפתח ליצירת קשר קרוב   פרופסור גיא יצחקוב  ראש המעבדה לחקר הקשבה בינאישית והשפעה חברתית  החוג לשרותי אנוש, אוניברסיטת חיפה     </vt:lpstr>
      <vt:lpstr>“רוב האנשים מקשיבים כדי להגיב, לא כדי להבין“   </vt:lpstr>
      <vt:lpstr>מסרים עיקריים</vt:lpstr>
      <vt:lpstr>הקשבה: מורכבת והוליסטית</vt:lpstr>
      <vt:lpstr>מיתוסים  בהקשבה</vt:lpstr>
      <vt:lpstr>PowerPoint Presentation</vt:lpstr>
      <vt:lpstr>PowerPoint Presentation</vt:lpstr>
      <vt:lpstr>PowerPoint Presentation</vt:lpstr>
      <vt:lpstr>PowerPoint Presentation</vt:lpstr>
      <vt:lpstr>טיפים לשיפור ההקשבה</vt:lpstr>
      <vt:lpstr>בקרו באתר שלי: guyitzchakov.haifa.ac.il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סיפור שסיפרתי לנכדי בשנת 2050 סיפורה של  הקשבה</dc:title>
  <dc:creator>Prof. Avi Kluger</dc:creator>
  <cp:lastModifiedBy>גיא יצחקוב</cp:lastModifiedBy>
  <cp:revision>458</cp:revision>
  <dcterms:created xsi:type="dcterms:W3CDTF">2014-06-05T12:14:29Z</dcterms:created>
  <dcterms:modified xsi:type="dcterms:W3CDTF">2025-07-23T06:18:19Z</dcterms:modified>
</cp:coreProperties>
</file>